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8" r:id="rId2"/>
    <p:sldId id="267" r:id="rId3"/>
    <p:sldId id="269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46"/>
    <p:restoredTop sz="97872"/>
  </p:normalViewPr>
  <p:slideViewPr>
    <p:cSldViewPr snapToGrid="0" snapToObjects="1">
      <p:cViewPr varScale="1">
        <p:scale>
          <a:sx n="227" d="100"/>
          <a:sy n="227" d="100"/>
        </p:scale>
        <p:origin x="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2EF6C-EAEC-E345-A3CD-9C2558EDF97A}" type="datetimeFigureOut">
              <a:rPr lang="en-US" smtClean="0"/>
              <a:t>9/3/21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C1278-83F6-2A4B-83FD-BE44F7BB3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7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05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957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91DE2-83DE-F042-8ED9-6752511F8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C8E586-90C5-0845-B519-23A0796BDE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42E75-709D-E847-A696-A9F6D7504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6B29-3F5F-4148-8F11-F84E78D38D52}" type="datetimeFigureOut">
              <a:rPr lang="en-US" smtClean="0"/>
              <a:t>9/3/21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CF133-1B14-E149-98E4-6B596962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C0E4E-5937-B549-B539-CBE74A8CE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BDEE-3909-8846-AC37-8A3C3C6CD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7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E3AFF-F21C-6A46-A398-EDE740F17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64B008-A7F2-FD4C-B178-F98D50C55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F8DE4-5118-5242-97C1-99BA7E953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6B29-3F5F-4148-8F11-F84E78D38D52}" type="datetimeFigureOut">
              <a:rPr lang="en-US" smtClean="0"/>
              <a:t>9/3/21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A9834-EB87-BE4B-BC76-C2169F08C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F0C76-CE29-354A-99F4-A08191B1E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BDEE-3909-8846-AC37-8A3C3C6CD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7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8E66FB-C6F9-C64B-BB60-1AADBA3F3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B3E8-CC1D-7A4A-9940-3D907AB5F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0F3E2-74EE-4945-947B-3153DC1D6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6B29-3F5F-4148-8F11-F84E78D38D52}" type="datetimeFigureOut">
              <a:rPr lang="en-US" smtClean="0"/>
              <a:t>9/3/21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74254-F89F-A84C-9747-96F68F53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D4405-817A-9B4B-8D7F-CAA71D46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BDEE-3909-8846-AC37-8A3C3C6CD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6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E0D26-CE86-8F43-A263-73197D869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97F0E-B663-CD4B-AA28-3A5666B54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C34DD-0C6C-A247-90E9-852D3D1E2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6B29-3F5F-4148-8F11-F84E78D38D52}" type="datetimeFigureOut">
              <a:rPr lang="en-US" smtClean="0"/>
              <a:t>9/3/21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819F3-3CF5-D94F-A6B4-8588484EB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0F7B4-7173-704A-8A86-2A0C6D12A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BDEE-3909-8846-AC37-8A3C3C6CD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7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DD7D2-CB52-B94C-9F1D-4FC774296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AC376-50B9-D449-BD40-0159629A0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20F7B-C714-8D46-B72F-DCFCD58FB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6B29-3F5F-4148-8F11-F84E78D38D52}" type="datetimeFigureOut">
              <a:rPr lang="en-US" smtClean="0"/>
              <a:t>9/3/21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5F1B2-D151-924B-B6E4-48F71FE2D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5337D-42F1-D748-AF2A-ACE6A2E8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BDEE-3909-8846-AC37-8A3C3C6CD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4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50847-EE50-8844-A0FC-95E204E9F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A765A-1752-044B-AAF2-A98F612417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0A691E-7D47-9E43-A503-6D03ABAA8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92BC16-2865-1143-A9FC-81B13E1A4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6B29-3F5F-4148-8F11-F84E78D38D52}" type="datetimeFigureOut">
              <a:rPr lang="en-US" smtClean="0"/>
              <a:t>9/3/21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C3DC1A-AB85-3A46-A1E0-F6B429FD8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9D4B6-5B89-0441-82B7-BF07B5A3B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BDEE-3909-8846-AC37-8A3C3C6CD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3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199BB-DB19-5947-8B4C-A094684E5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C2036D-5765-A24A-9D81-072DE4894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6C2E0-232B-7945-910B-830B3EE9A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11F9CB-B177-0A4A-9C88-5765CB7C74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F4141A-E6D3-5A47-9E57-8C6B4E817A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927F2B-3005-354D-8FD6-0270871AC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6B29-3F5F-4148-8F11-F84E78D38D52}" type="datetimeFigureOut">
              <a:rPr lang="en-US" smtClean="0"/>
              <a:t>9/3/21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3D7394-B4EA-7A46-BB5D-6ED21A45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38DD3A-3972-3C46-AFC8-86C8C57E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BDEE-3909-8846-AC37-8A3C3C6CD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8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EF44C-0D41-DD48-A8E9-E6C861C17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B3FFC8-23EB-704E-A868-595D1A05C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6B29-3F5F-4148-8F11-F84E78D38D52}" type="datetimeFigureOut">
              <a:rPr lang="en-US" smtClean="0"/>
              <a:t>9/3/21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BAD809-59FF-A446-97FC-31E8D9AE5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2469E4-20A6-364D-846E-ADDA4A49A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BDEE-3909-8846-AC37-8A3C3C6CD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7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C6399-A38C-864C-99C8-D4BD9E146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6B29-3F5F-4148-8F11-F84E78D38D52}" type="datetimeFigureOut">
              <a:rPr lang="en-US" smtClean="0"/>
              <a:t>9/3/21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65CB26-B49C-8744-AED6-5537C2CB4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A6F949-7A71-AB41-B560-8A21CB2A8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BDEE-3909-8846-AC37-8A3C3C6CD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2D113-DB35-B549-A245-27AE223D1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E736D-9FCC-484F-890F-ECC99AAE0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B124A-E57A-8848-8B55-33BEB889E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521D3-E322-7344-A05B-AEF9C4ECA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6B29-3F5F-4148-8F11-F84E78D38D52}" type="datetimeFigureOut">
              <a:rPr lang="en-US" smtClean="0"/>
              <a:t>9/3/21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24C24-DB5C-704E-AD6F-0A47DA05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FA65-123F-4A44-B236-AC281037D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BDEE-3909-8846-AC37-8A3C3C6CD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4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5C8E0-3D6D-774B-A48B-906E7C7B1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5317C2-6947-374B-996F-34100DFC4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6B0D52-6058-DC49-A779-521C38005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D8FE2C-DDEC-B449-8443-626348BEA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6B29-3F5F-4148-8F11-F84E78D38D52}" type="datetimeFigureOut">
              <a:rPr lang="en-US" smtClean="0"/>
              <a:t>9/3/21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CB0C46-8CBE-4741-9A50-EBCA05F11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3365D-673E-C345-B642-78686D952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BDEE-3909-8846-AC37-8A3C3C6CD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3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09DC57-0FD1-9740-97B8-83E8A365C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A6F82-F440-7147-913E-F168B022F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93B31-9A1E-1148-9F5E-FF64DAADEE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06B29-3F5F-4148-8F11-F84E78D38D52}" type="datetimeFigureOut">
              <a:rPr lang="en-US" smtClean="0"/>
              <a:t>9/3/21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15EA0-F18A-644E-9035-9F205213D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94E12-E88B-AF41-A511-139FE2801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9BDEE-3909-8846-AC37-8A3C3C6CD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3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olicy delivery"/>
          <p:cNvSpPr/>
          <p:nvPr/>
        </p:nvSpPr>
        <p:spPr>
          <a:xfrm>
            <a:off x="4480272" y="1648957"/>
            <a:ext cx="1170504" cy="112133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>
            <a:lvl1pPr defTabSz="1130300">
              <a:lnSpc>
                <a:spcPct val="100000"/>
              </a:lnSpc>
              <a:defRPr sz="3200">
                <a:solidFill>
                  <a:schemeClr val="accent1">
                    <a:lumOff val="-24499"/>
                  </a:schemeClr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 algn="ctr"/>
            <a:r>
              <a:rPr lang="en-AU" sz="1600" b="1" dirty="0"/>
              <a:t>1.</a:t>
            </a:r>
          </a:p>
          <a:p>
            <a:pPr algn="ctr"/>
            <a:r>
              <a:rPr lang="en-AU" sz="1600" dirty="0"/>
              <a:t>Deliver</a:t>
            </a:r>
            <a:r>
              <a:rPr sz="1600" dirty="0"/>
              <a:t>Policy </a:t>
            </a:r>
          </a:p>
        </p:txBody>
      </p:sp>
      <p:sp>
        <p:nvSpPr>
          <p:cNvPr id="200" name="Pre renewal"/>
          <p:cNvSpPr/>
          <p:nvPr/>
        </p:nvSpPr>
        <p:spPr>
          <a:xfrm>
            <a:off x="2555176" y="4545483"/>
            <a:ext cx="1163303" cy="1121334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>
            <a:lvl1pPr defTabSz="1130300">
              <a:lnSpc>
                <a:spcPct val="100000"/>
              </a:lnSpc>
              <a:defRPr sz="3200">
                <a:solidFill>
                  <a:schemeClr val="accent1">
                    <a:lumOff val="-24499"/>
                  </a:schemeClr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 algn="ctr"/>
            <a:r>
              <a:rPr lang="en-AU" sz="1600" b="1" dirty="0"/>
              <a:t>2.</a:t>
            </a:r>
          </a:p>
          <a:p>
            <a:pPr algn="ctr"/>
            <a:r>
              <a:rPr sz="1600" dirty="0"/>
              <a:t>Pre renewal</a:t>
            </a:r>
          </a:p>
        </p:txBody>
      </p:sp>
      <p:sp>
        <p:nvSpPr>
          <p:cNvPr id="201" name="Renewal"/>
          <p:cNvSpPr/>
          <p:nvPr/>
        </p:nvSpPr>
        <p:spPr>
          <a:xfrm>
            <a:off x="6300761" y="4512661"/>
            <a:ext cx="1210282" cy="1186977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>
            <a:lvl1pPr defTabSz="1130300">
              <a:lnSpc>
                <a:spcPct val="100000"/>
              </a:lnSpc>
              <a:defRPr sz="3200">
                <a:solidFill>
                  <a:schemeClr val="accent1">
                    <a:lumOff val="-24499"/>
                  </a:schemeClr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 algn="ctr"/>
            <a:r>
              <a:rPr lang="en-AU" sz="1600" b="1" dirty="0"/>
              <a:t>3.</a:t>
            </a:r>
          </a:p>
          <a:p>
            <a:r>
              <a:rPr sz="1600" dirty="0"/>
              <a:t>Renewal</a:t>
            </a:r>
          </a:p>
        </p:txBody>
      </p:sp>
      <p:sp>
        <p:nvSpPr>
          <p:cNvPr id="204" name="Line"/>
          <p:cNvSpPr/>
          <p:nvPr/>
        </p:nvSpPr>
        <p:spPr>
          <a:xfrm flipH="1" flipV="1">
            <a:off x="5754642" y="2892266"/>
            <a:ext cx="1026191" cy="1381836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5400" tIns="25400" rIns="25400" bIns="25400" anchor="ctr"/>
          <a:lstStyle/>
          <a:p>
            <a:endParaRPr sz="900"/>
          </a:p>
        </p:txBody>
      </p:sp>
      <p:sp>
        <p:nvSpPr>
          <p:cNvPr id="207" name="Agenda:…"/>
          <p:cNvSpPr txBox="1"/>
          <p:nvPr/>
        </p:nvSpPr>
        <p:spPr>
          <a:xfrm>
            <a:off x="2828866" y="1460418"/>
            <a:ext cx="1368965" cy="743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r>
              <a:rPr lang="en-AU" sz="900" b="1" dirty="0"/>
              <a:t>Objective: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Introduce yourself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Explain schedules/terms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Ask for referrals</a:t>
            </a:r>
          </a:p>
        </p:txBody>
      </p:sp>
      <p:sp>
        <p:nvSpPr>
          <p:cNvPr id="210" name="Close/retain"/>
          <p:cNvSpPr txBox="1"/>
          <p:nvPr/>
        </p:nvSpPr>
        <p:spPr>
          <a:xfrm>
            <a:off x="7901808" y="4598283"/>
            <a:ext cx="1857881" cy="743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r>
              <a:rPr lang="en-AU" sz="900" b="1" dirty="0"/>
              <a:t>Finalise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Negotiate terms with underwriters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Confirm client acceptance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Close business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Invoice </a:t>
            </a:r>
            <a:r>
              <a:rPr lang="en-AU" sz="900" dirty="0" err="1"/>
              <a:t>ect</a:t>
            </a:r>
            <a:endParaRPr sz="900" dirty="0"/>
          </a:p>
        </p:txBody>
      </p:sp>
      <p:sp>
        <p:nvSpPr>
          <p:cNvPr id="211" name="Text"/>
          <p:cNvSpPr txBox="1"/>
          <p:nvPr/>
        </p:nvSpPr>
        <p:spPr>
          <a:xfrm>
            <a:off x="5909996" y="3331797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ctr">
            <a:spAutoFit/>
          </a:bodyPr>
          <a:lstStyle/>
          <a:p>
            <a:endParaRPr sz="9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D26259-2662-ED4F-97EC-71CB9AE1F04A}"/>
              </a:ext>
            </a:extLst>
          </p:cNvPr>
          <p:cNvSpPr txBox="1"/>
          <p:nvPr/>
        </p:nvSpPr>
        <p:spPr>
          <a:xfrm>
            <a:off x="2585296" y="981137"/>
            <a:ext cx="1133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30-60 days after renewal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DE0268-95FA-D248-A4CA-1FCECD1BDC04}"/>
              </a:ext>
            </a:extLst>
          </p:cNvPr>
          <p:cNvSpPr txBox="1"/>
          <p:nvPr/>
        </p:nvSpPr>
        <p:spPr>
          <a:xfrm>
            <a:off x="887238" y="4136618"/>
            <a:ext cx="1564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60 – 90 days prior to renewal </a:t>
            </a:r>
          </a:p>
        </p:txBody>
      </p:sp>
      <p:sp>
        <p:nvSpPr>
          <p:cNvPr id="16" name="Line">
            <a:extLst>
              <a:ext uri="{FF2B5EF4-FFF2-40B4-BE49-F238E27FC236}">
                <a16:creationId xmlns:a16="http://schemas.microsoft.com/office/drawing/2014/main" id="{6D1998CD-FBFC-F349-887E-7641536FF904}"/>
              </a:ext>
            </a:extLst>
          </p:cNvPr>
          <p:cNvSpPr/>
          <p:nvPr/>
        </p:nvSpPr>
        <p:spPr>
          <a:xfrm flipV="1">
            <a:off x="4109244" y="4953351"/>
            <a:ext cx="1800752" cy="1682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5400" tIns="25400" rIns="25400" bIns="25400" anchor="ctr"/>
          <a:lstStyle/>
          <a:p>
            <a:endParaRPr sz="900"/>
          </a:p>
        </p:txBody>
      </p:sp>
      <p:sp>
        <p:nvSpPr>
          <p:cNvPr id="17" name="Line">
            <a:extLst>
              <a:ext uri="{FF2B5EF4-FFF2-40B4-BE49-F238E27FC236}">
                <a16:creationId xmlns:a16="http://schemas.microsoft.com/office/drawing/2014/main" id="{B7904CC7-183C-F14D-A893-2A58E893C348}"/>
              </a:ext>
            </a:extLst>
          </p:cNvPr>
          <p:cNvSpPr/>
          <p:nvPr/>
        </p:nvSpPr>
        <p:spPr>
          <a:xfrm flipH="1">
            <a:off x="3350214" y="2770357"/>
            <a:ext cx="1026193" cy="150247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5400" tIns="25400" rIns="25400" bIns="25400" anchor="ctr"/>
          <a:lstStyle/>
          <a:p>
            <a:endParaRPr sz="9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2E3934-C32F-C049-AF2A-F08D8E9EF573}"/>
              </a:ext>
            </a:extLst>
          </p:cNvPr>
          <p:cNvSpPr/>
          <p:nvPr/>
        </p:nvSpPr>
        <p:spPr>
          <a:xfrm>
            <a:off x="2184088" y="13082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/>
              <a:t>Continuation Process </a:t>
            </a:r>
          </a:p>
          <a:p>
            <a:pPr algn="ctr"/>
            <a:r>
              <a:rPr lang="en-US" b="1" dirty="0"/>
              <a:t>Small accounts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359F67-C30C-9A46-9233-56F788B8CDEC}"/>
              </a:ext>
            </a:extLst>
          </p:cNvPr>
          <p:cNvSpPr/>
          <p:nvPr/>
        </p:nvSpPr>
        <p:spPr>
          <a:xfrm>
            <a:off x="1082694" y="1635258"/>
            <a:ext cx="12790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F2F or Phone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A09459-F4FB-A94D-99DC-D342048E910C}"/>
              </a:ext>
            </a:extLst>
          </p:cNvPr>
          <p:cNvSpPr txBox="1"/>
          <p:nvPr/>
        </p:nvSpPr>
        <p:spPr>
          <a:xfrm>
            <a:off x="940487" y="4782983"/>
            <a:ext cx="1457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Objective: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Renewal Questionnaire</a:t>
            </a:r>
          </a:p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6B6A51-4B6F-9247-8C98-ED2940BE256E}"/>
              </a:ext>
            </a:extLst>
          </p:cNvPr>
          <p:cNvSpPr/>
          <p:nvPr/>
        </p:nvSpPr>
        <p:spPr>
          <a:xfrm>
            <a:off x="1121307" y="3678274"/>
            <a:ext cx="10214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/>
              <a:t>F2F or Phone</a:t>
            </a:r>
          </a:p>
        </p:txBody>
      </p:sp>
    </p:spTree>
    <p:extLst>
      <p:ext uri="{BB962C8B-B14F-4D97-AF65-F5344CB8AC3E}">
        <p14:creationId xmlns:p14="http://schemas.microsoft.com/office/powerpoint/2010/main" val="7380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olicy delivery"/>
          <p:cNvSpPr/>
          <p:nvPr/>
        </p:nvSpPr>
        <p:spPr>
          <a:xfrm>
            <a:off x="1909285" y="1452581"/>
            <a:ext cx="1170504" cy="112133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>
            <a:lvl1pPr defTabSz="1130300">
              <a:lnSpc>
                <a:spcPct val="100000"/>
              </a:lnSpc>
              <a:defRPr sz="3200">
                <a:solidFill>
                  <a:schemeClr val="accent1">
                    <a:lumOff val="-24499"/>
                  </a:schemeClr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 algn="ctr"/>
            <a:r>
              <a:rPr lang="en-AU" sz="1600" b="1" dirty="0"/>
              <a:t>1.</a:t>
            </a:r>
          </a:p>
          <a:p>
            <a:pPr algn="ctr"/>
            <a:r>
              <a:rPr lang="en-AU" sz="1600" dirty="0"/>
              <a:t>Deliver</a:t>
            </a:r>
            <a:r>
              <a:rPr sz="1600" dirty="0"/>
              <a:t>Policy </a:t>
            </a:r>
          </a:p>
        </p:txBody>
      </p:sp>
      <p:sp>
        <p:nvSpPr>
          <p:cNvPr id="199" name="Mid-term"/>
          <p:cNvSpPr/>
          <p:nvPr/>
        </p:nvSpPr>
        <p:spPr>
          <a:xfrm>
            <a:off x="6827309" y="1486934"/>
            <a:ext cx="1170503" cy="1121334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>
            <a:lvl1pPr defTabSz="1130300">
              <a:lnSpc>
                <a:spcPct val="100000"/>
              </a:lnSpc>
              <a:defRPr sz="3200">
                <a:solidFill>
                  <a:schemeClr val="accent1">
                    <a:lumOff val="-24499"/>
                  </a:schemeClr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 algn="ctr"/>
            <a:r>
              <a:rPr lang="en-AU" sz="1600" b="1" dirty="0"/>
              <a:t>2.</a:t>
            </a:r>
          </a:p>
          <a:p>
            <a:pPr algn="ctr"/>
            <a:r>
              <a:rPr sz="1600" dirty="0"/>
              <a:t>Mid-</a:t>
            </a:r>
            <a:r>
              <a:rPr lang="en-AU" sz="1600" dirty="0"/>
              <a:t>T</a:t>
            </a:r>
            <a:r>
              <a:rPr sz="1600" dirty="0"/>
              <a:t>erm</a:t>
            </a:r>
          </a:p>
        </p:txBody>
      </p:sp>
      <p:sp>
        <p:nvSpPr>
          <p:cNvPr id="200" name="Pre renewal"/>
          <p:cNvSpPr/>
          <p:nvPr/>
        </p:nvSpPr>
        <p:spPr>
          <a:xfrm>
            <a:off x="3554551" y="3483636"/>
            <a:ext cx="1163303" cy="1121334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>
            <a:lvl1pPr defTabSz="1130300">
              <a:lnSpc>
                <a:spcPct val="100000"/>
              </a:lnSpc>
              <a:defRPr sz="3200">
                <a:solidFill>
                  <a:schemeClr val="accent1">
                    <a:lumOff val="-24499"/>
                  </a:schemeClr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 algn="ctr"/>
            <a:r>
              <a:rPr lang="en-AU" sz="1600" b="1" dirty="0"/>
              <a:t>3.</a:t>
            </a:r>
          </a:p>
          <a:p>
            <a:pPr algn="ctr"/>
            <a:r>
              <a:rPr sz="1600" dirty="0"/>
              <a:t>Pre renewal</a:t>
            </a:r>
          </a:p>
        </p:txBody>
      </p:sp>
      <p:sp>
        <p:nvSpPr>
          <p:cNvPr id="201" name="Renewal"/>
          <p:cNvSpPr/>
          <p:nvPr/>
        </p:nvSpPr>
        <p:spPr>
          <a:xfrm>
            <a:off x="6788354" y="3483635"/>
            <a:ext cx="1210282" cy="1186977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>
            <a:lvl1pPr defTabSz="1130300">
              <a:lnSpc>
                <a:spcPct val="100000"/>
              </a:lnSpc>
              <a:defRPr sz="3200">
                <a:solidFill>
                  <a:schemeClr val="accent1">
                    <a:lumOff val="-24499"/>
                  </a:schemeClr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 algn="ctr"/>
            <a:r>
              <a:rPr lang="en-AU" sz="1600" b="1" dirty="0"/>
              <a:t>4.</a:t>
            </a:r>
          </a:p>
          <a:p>
            <a:r>
              <a:rPr sz="1600" dirty="0"/>
              <a:t>Renewal</a:t>
            </a:r>
          </a:p>
        </p:txBody>
      </p:sp>
      <p:sp>
        <p:nvSpPr>
          <p:cNvPr id="202" name="Line"/>
          <p:cNvSpPr/>
          <p:nvPr/>
        </p:nvSpPr>
        <p:spPr>
          <a:xfrm flipV="1">
            <a:off x="3326784" y="2002705"/>
            <a:ext cx="3253530" cy="1054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5400" tIns="25400" rIns="25400" bIns="25400" anchor="ctr"/>
          <a:lstStyle/>
          <a:p>
            <a:endParaRPr sz="900"/>
          </a:p>
        </p:txBody>
      </p:sp>
      <p:sp>
        <p:nvSpPr>
          <p:cNvPr id="204" name="Line"/>
          <p:cNvSpPr/>
          <p:nvPr/>
        </p:nvSpPr>
        <p:spPr>
          <a:xfrm>
            <a:off x="4919951" y="4044303"/>
            <a:ext cx="1593167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5400" tIns="25400" rIns="25400" bIns="25400" anchor="ctr"/>
          <a:lstStyle/>
          <a:p>
            <a:endParaRPr sz="900"/>
          </a:p>
        </p:txBody>
      </p:sp>
      <p:sp>
        <p:nvSpPr>
          <p:cNvPr id="213" name="Connection Line"/>
          <p:cNvSpPr/>
          <p:nvPr/>
        </p:nvSpPr>
        <p:spPr>
          <a:xfrm>
            <a:off x="2434860" y="2642620"/>
            <a:ext cx="4783321" cy="3599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670" extrusionOk="0">
                <a:moveTo>
                  <a:pt x="0" y="0"/>
                </a:moveTo>
                <a:cubicBezTo>
                  <a:pt x="4185" y="18494"/>
                  <a:pt x="11385" y="21600"/>
                  <a:pt x="21600" y="9318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arrow"/>
          </a:ln>
        </p:spPr>
        <p:txBody>
          <a:bodyPr/>
          <a:lstStyle/>
          <a:p>
            <a:endParaRPr sz="900"/>
          </a:p>
        </p:txBody>
      </p:sp>
      <p:sp>
        <p:nvSpPr>
          <p:cNvPr id="207" name="Agenda:…"/>
          <p:cNvSpPr txBox="1"/>
          <p:nvPr/>
        </p:nvSpPr>
        <p:spPr>
          <a:xfrm>
            <a:off x="301340" y="1564849"/>
            <a:ext cx="1376980" cy="743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r>
              <a:rPr lang="en-AU" sz="900" b="1" dirty="0"/>
              <a:t>To do: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Prepare a</a:t>
            </a:r>
            <a:r>
              <a:rPr sz="900" dirty="0"/>
              <a:t>g</a:t>
            </a:r>
            <a:r>
              <a:rPr lang="en-AU" sz="900" dirty="0"/>
              <a:t>e</a:t>
            </a:r>
            <a:r>
              <a:rPr sz="900" dirty="0" err="1"/>
              <a:t>nda</a:t>
            </a:r>
            <a:endParaRPr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Explain schedules/terms</a:t>
            </a:r>
            <a:endParaRPr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Set mid-term dates</a:t>
            </a:r>
            <a:endParaRPr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sz="900" dirty="0"/>
              <a:t>Ask</a:t>
            </a:r>
            <a:r>
              <a:rPr lang="en-AU" sz="900" dirty="0"/>
              <a:t> for</a:t>
            </a:r>
            <a:r>
              <a:rPr sz="900" dirty="0"/>
              <a:t> Referrals</a:t>
            </a:r>
          </a:p>
        </p:txBody>
      </p:sp>
      <p:sp>
        <p:nvSpPr>
          <p:cNvPr id="208" name="Provide Stewardship report…"/>
          <p:cNvSpPr txBox="1"/>
          <p:nvPr/>
        </p:nvSpPr>
        <p:spPr>
          <a:xfrm>
            <a:off x="8452370" y="1630808"/>
            <a:ext cx="2412520" cy="743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r>
              <a:rPr sz="900" b="1" dirty="0"/>
              <a:t>Stewardship</a:t>
            </a:r>
            <a:r>
              <a:rPr lang="en-AU" sz="900" b="1" dirty="0"/>
              <a:t>:</a:t>
            </a:r>
            <a:r>
              <a:rPr sz="900" b="1" dirty="0"/>
              <a:t> </a:t>
            </a:r>
            <a:endParaRPr lang="en-AU" sz="9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Update client information &amp; details</a:t>
            </a:r>
            <a:endParaRPr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sz="900" dirty="0"/>
              <a:t>Identify Cross selling opportunities</a:t>
            </a:r>
            <a:endParaRPr lang="en-AU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Update client on trends and market conditions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Renewals challenges and opportunities</a:t>
            </a:r>
            <a:endParaRPr sz="900" dirty="0"/>
          </a:p>
        </p:txBody>
      </p:sp>
      <p:sp>
        <p:nvSpPr>
          <p:cNvPr id="210" name="Close/retain"/>
          <p:cNvSpPr txBox="1"/>
          <p:nvPr/>
        </p:nvSpPr>
        <p:spPr>
          <a:xfrm>
            <a:off x="8198858" y="3672408"/>
            <a:ext cx="1558119" cy="743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r>
              <a:rPr lang="en-AU" sz="900" b="1" dirty="0"/>
              <a:t>Finalise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Negotiate with underwriters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Confirm client acceptance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Close business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Invoice </a:t>
            </a:r>
            <a:r>
              <a:rPr lang="en-AU" sz="900" dirty="0" err="1"/>
              <a:t>ect</a:t>
            </a:r>
            <a:endParaRPr sz="900" dirty="0"/>
          </a:p>
        </p:txBody>
      </p:sp>
      <p:sp>
        <p:nvSpPr>
          <p:cNvPr id="211" name="Text"/>
          <p:cNvSpPr txBox="1"/>
          <p:nvPr/>
        </p:nvSpPr>
        <p:spPr>
          <a:xfrm>
            <a:off x="5909996" y="3331797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ctr">
            <a:spAutoFit/>
          </a:bodyPr>
          <a:lstStyle/>
          <a:p>
            <a:endParaRPr sz="9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D26259-2662-ED4F-97EC-71CB9AE1F04A}"/>
              </a:ext>
            </a:extLst>
          </p:cNvPr>
          <p:cNvSpPr txBox="1"/>
          <p:nvPr/>
        </p:nvSpPr>
        <p:spPr>
          <a:xfrm>
            <a:off x="2003647" y="922212"/>
            <a:ext cx="1133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30-60 days after renewal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D92B04-65F7-F240-BAE5-925AE871520D}"/>
              </a:ext>
            </a:extLst>
          </p:cNvPr>
          <p:cNvSpPr txBox="1"/>
          <p:nvPr/>
        </p:nvSpPr>
        <p:spPr>
          <a:xfrm>
            <a:off x="6787530" y="922211"/>
            <a:ext cx="1251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6 months before renewal date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DE0268-95FA-D248-A4CA-1FCECD1BDC04}"/>
              </a:ext>
            </a:extLst>
          </p:cNvPr>
          <p:cNvSpPr txBox="1"/>
          <p:nvPr/>
        </p:nvSpPr>
        <p:spPr>
          <a:xfrm>
            <a:off x="3390392" y="2991449"/>
            <a:ext cx="1564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60 – 90 days prior to renewal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85A405-E6E2-E845-9F2D-610A6F00BD35}"/>
              </a:ext>
            </a:extLst>
          </p:cNvPr>
          <p:cNvSpPr txBox="1"/>
          <p:nvPr/>
        </p:nvSpPr>
        <p:spPr>
          <a:xfrm>
            <a:off x="3303939" y="172822"/>
            <a:ext cx="4089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Continuation Process </a:t>
            </a:r>
          </a:p>
          <a:p>
            <a:pPr algn="ctr"/>
            <a:r>
              <a:rPr lang="en-US" b="1" dirty="0"/>
              <a:t>Mid-Size Account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D2945A-20FF-4E40-8CAB-867EEDEAB45C}"/>
              </a:ext>
            </a:extLst>
          </p:cNvPr>
          <p:cNvSpPr txBox="1"/>
          <p:nvPr/>
        </p:nvSpPr>
        <p:spPr>
          <a:xfrm>
            <a:off x="368304" y="1103184"/>
            <a:ext cx="1116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 person- Zoom - Phone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38B6ACB-6F12-404E-90C4-98E869870529}"/>
              </a:ext>
            </a:extLst>
          </p:cNvPr>
          <p:cNvSpPr txBox="1"/>
          <p:nvPr/>
        </p:nvSpPr>
        <p:spPr>
          <a:xfrm>
            <a:off x="8285861" y="1025269"/>
            <a:ext cx="1116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 person- Zoom - Phone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olicy delivery"/>
          <p:cNvSpPr/>
          <p:nvPr/>
        </p:nvSpPr>
        <p:spPr>
          <a:xfrm>
            <a:off x="1909285" y="1452581"/>
            <a:ext cx="1090163" cy="112133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>
            <a:lvl1pPr defTabSz="1130300">
              <a:lnSpc>
                <a:spcPct val="100000"/>
              </a:lnSpc>
              <a:defRPr sz="3200">
                <a:solidFill>
                  <a:schemeClr val="accent1">
                    <a:lumOff val="-24499"/>
                  </a:schemeClr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 algn="ctr"/>
            <a:r>
              <a:rPr sz="1200" dirty="0"/>
              <a:t>Policy delivery</a:t>
            </a:r>
          </a:p>
        </p:txBody>
      </p:sp>
      <p:sp>
        <p:nvSpPr>
          <p:cNvPr id="198" name="Strategy meetingsStr"/>
          <p:cNvSpPr/>
          <p:nvPr/>
        </p:nvSpPr>
        <p:spPr>
          <a:xfrm>
            <a:off x="4960137" y="1503851"/>
            <a:ext cx="1090163" cy="112133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/>
          <a:p>
            <a:pPr algn="ctr" defTabSz="565150">
              <a:defRPr sz="32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rPr lang="en-AU" sz="1200" dirty="0">
                <a:solidFill>
                  <a:schemeClr val="accent1">
                    <a:lumOff val="-24499"/>
                  </a:schemeClr>
                </a:solidFill>
              </a:rPr>
              <a:t>Staff Training/Review </a:t>
            </a:r>
          </a:p>
        </p:txBody>
      </p:sp>
      <p:sp>
        <p:nvSpPr>
          <p:cNvPr id="199" name="Mid-term"/>
          <p:cNvSpPr/>
          <p:nvPr/>
        </p:nvSpPr>
        <p:spPr>
          <a:xfrm>
            <a:off x="7986521" y="1503641"/>
            <a:ext cx="1090162" cy="112133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>
            <a:lvl1pPr defTabSz="1130300">
              <a:lnSpc>
                <a:spcPct val="100000"/>
              </a:lnSpc>
              <a:defRPr sz="3200">
                <a:solidFill>
                  <a:schemeClr val="accent1">
                    <a:lumOff val="-24499"/>
                  </a:schemeClr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 algn="ctr"/>
            <a:r>
              <a:rPr sz="1200" dirty="0"/>
              <a:t>Mid-term</a:t>
            </a:r>
          </a:p>
        </p:txBody>
      </p:sp>
      <p:sp>
        <p:nvSpPr>
          <p:cNvPr id="200" name="Pre renewal"/>
          <p:cNvSpPr/>
          <p:nvPr/>
        </p:nvSpPr>
        <p:spPr>
          <a:xfrm>
            <a:off x="3554552" y="3483635"/>
            <a:ext cx="1090162" cy="112133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>
            <a:lvl1pPr defTabSz="1130300">
              <a:lnSpc>
                <a:spcPct val="100000"/>
              </a:lnSpc>
              <a:defRPr sz="3200">
                <a:solidFill>
                  <a:schemeClr val="accent1">
                    <a:lumOff val="-24499"/>
                  </a:schemeClr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 algn="ctr"/>
            <a:r>
              <a:rPr sz="1200" dirty="0"/>
              <a:t>Pre renewal</a:t>
            </a:r>
          </a:p>
        </p:txBody>
      </p:sp>
      <p:sp>
        <p:nvSpPr>
          <p:cNvPr id="201" name="Renewal"/>
          <p:cNvSpPr/>
          <p:nvPr/>
        </p:nvSpPr>
        <p:spPr>
          <a:xfrm>
            <a:off x="6788354" y="3483635"/>
            <a:ext cx="1090163" cy="112133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5400" tIns="25400" rIns="25400" bIns="25400" anchor="ctr"/>
          <a:lstStyle>
            <a:lvl1pPr defTabSz="1130300">
              <a:lnSpc>
                <a:spcPct val="100000"/>
              </a:lnSpc>
              <a:defRPr sz="3200">
                <a:solidFill>
                  <a:schemeClr val="accent1">
                    <a:lumOff val="-24499"/>
                  </a:schemeClr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 algn="ctr"/>
            <a:r>
              <a:rPr sz="1200" dirty="0"/>
              <a:t>Renew</a:t>
            </a:r>
            <a:r>
              <a:rPr lang="en-AU" sz="1200" dirty="0"/>
              <a:t>al</a:t>
            </a:r>
            <a:endParaRPr sz="1200" dirty="0"/>
          </a:p>
        </p:txBody>
      </p:sp>
      <p:sp>
        <p:nvSpPr>
          <p:cNvPr id="202" name="Line"/>
          <p:cNvSpPr/>
          <p:nvPr/>
        </p:nvSpPr>
        <p:spPr>
          <a:xfrm>
            <a:off x="3154482" y="2064308"/>
            <a:ext cx="1593167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5400" tIns="25400" rIns="25400" bIns="25400" anchor="ctr"/>
          <a:lstStyle/>
          <a:p>
            <a:endParaRPr sz="900"/>
          </a:p>
        </p:txBody>
      </p:sp>
      <p:sp>
        <p:nvSpPr>
          <p:cNvPr id="203" name="Line"/>
          <p:cNvSpPr/>
          <p:nvPr/>
        </p:nvSpPr>
        <p:spPr>
          <a:xfrm>
            <a:off x="6262788" y="2064308"/>
            <a:ext cx="1593167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5400" tIns="25400" rIns="25400" bIns="25400" anchor="ctr"/>
          <a:lstStyle/>
          <a:p>
            <a:endParaRPr sz="900"/>
          </a:p>
        </p:txBody>
      </p:sp>
      <p:sp>
        <p:nvSpPr>
          <p:cNvPr id="204" name="Line"/>
          <p:cNvSpPr/>
          <p:nvPr/>
        </p:nvSpPr>
        <p:spPr>
          <a:xfrm>
            <a:off x="4919951" y="4044303"/>
            <a:ext cx="1593167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5400" tIns="25400" rIns="25400" bIns="25400" anchor="ctr"/>
          <a:lstStyle/>
          <a:p>
            <a:endParaRPr sz="900"/>
          </a:p>
        </p:txBody>
      </p:sp>
      <p:sp>
        <p:nvSpPr>
          <p:cNvPr id="205" name="Line"/>
          <p:cNvSpPr/>
          <p:nvPr/>
        </p:nvSpPr>
        <p:spPr>
          <a:xfrm flipH="1">
            <a:off x="4681591" y="2464278"/>
            <a:ext cx="3313341" cy="1178816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5400" tIns="25400" rIns="25400" bIns="25400" anchor="ctr"/>
          <a:lstStyle/>
          <a:p>
            <a:endParaRPr sz="900"/>
          </a:p>
        </p:txBody>
      </p:sp>
      <p:sp>
        <p:nvSpPr>
          <p:cNvPr id="213" name="Connection Line"/>
          <p:cNvSpPr/>
          <p:nvPr/>
        </p:nvSpPr>
        <p:spPr>
          <a:xfrm>
            <a:off x="2434860" y="2642620"/>
            <a:ext cx="4783321" cy="3599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670" extrusionOk="0">
                <a:moveTo>
                  <a:pt x="0" y="0"/>
                </a:moveTo>
                <a:cubicBezTo>
                  <a:pt x="4185" y="18494"/>
                  <a:pt x="11385" y="21600"/>
                  <a:pt x="21600" y="9318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arrow"/>
          </a:ln>
        </p:spPr>
        <p:txBody>
          <a:bodyPr/>
          <a:lstStyle/>
          <a:p>
            <a:endParaRPr sz="900"/>
          </a:p>
        </p:txBody>
      </p:sp>
      <p:sp>
        <p:nvSpPr>
          <p:cNvPr id="207" name="Agenda:…"/>
          <p:cNvSpPr txBox="1"/>
          <p:nvPr/>
        </p:nvSpPr>
        <p:spPr>
          <a:xfrm>
            <a:off x="260700" y="1459014"/>
            <a:ext cx="1534074" cy="605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r>
              <a:rPr lang="en-AU" sz="900" b="1" dirty="0"/>
              <a:t>Objective</a:t>
            </a:r>
            <a:endParaRPr sz="9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sz="900" dirty="0"/>
              <a:t>Deliver policy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sz="900" dirty="0"/>
              <a:t>Establish service agreement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sz="900" dirty="0"/>
              <a:t>Ask Referrals</a:t>
            </a:r>
          </a:p>
        </p:txBody>
      </p:sp>
      <p:sp>
        <p:nvSpPr>
          <p:cNvPr id="209" name="Nurture…"/>
          <p:cNvSpPr txBox="1"/>
          <p:nvPr/>
        </p:nvSpPr>
        <p:spPr>
          <a:xfrm>
            <a:off x="5001620" y="1028423"/>
            <a:ext cx="51361" cy="189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endParaRPr sz="900" dirty="0"/>
          </a:p>
        </p:txBody>
      </p:sp>
      <p:sp>
        <p:nvSpPr>
          <p:cNvPr id="210" name="Close/retain"/>
          <p:cNvSpPr txBox="1"/>
          <p:nvPr/>
        </p:nvSpPr>
        <p:spPr>
          <a:xfrm>
            <a:off x="7959465" y="3672407"/>
            <a:ext cx="1558119" cy="743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r>
              <a:rPr lang="en-AU" sz="900" b="1" dirty="0"/>
              <a:t>Objective: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Negotiate with underwriters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Confirm client acceptance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Close business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Invoice </a:t>
            </a:r>
            <a:r>
              <a:rPr lang="en-AU" sz="900" dirty="0" err="1"/>
              <a:t>ect</a:t>
            </a:r>
            <a:endParaRPr lang="en-AU" sz="900" dirty="0"/>
          </a:p>
        </p:txBody>
      </p:sp>
      <p:sp>
        <p:nvSpPr>
          <p:cNvPr id="211" name="Text"/>
          <p:cNvSpPr txBox="1"/>
          <p:nvPr/>
        </p:nvSpPr>
        <p:spPr>
          <a:xfrm>
            <a:off x="5909996" y="3331797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ctr">
            <a:spAutoFit/>
          </a:bodyPr>
          <a:lstStyle/>
          <a:p>
            <a:endParaRPr sz="900"/>
          </a:p>
        </p:txBody>
      </p:sp>
      <p:sp>
        <p:nvSpPr>
          <p:cNvPr id="18" name="Provide Stewardship report…">
            <a:extLst>
              <a:ext uri="{FF2B5EF4-FFF2-40B4-BE49-F238E27FC236}">
                <a16:creationId xmlns:a16="http://schemas.microsoft.com/office/drawing/2014/main" id="{38D7DA15-7ABE-0045-B795-1296620CF7AF}"/>
              </a:ext>
            </a:extLst>
          </p:cNvPr>
          <p:cNvSpPr txBox="1"/>
          <p:nvPr/>
        </p:nvSpPr>
        <p:spPr>
          <a:xfrm>
            <a:off x="9248964" y="1651235"/>
            <a:ext cx="2412520" cy="882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r>
              <a:rPr lang="en-AU" sz="900" b="1" dirty="0"/>
              <a:t>Objective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sz="900" dirty="0"/>
              <a:t>Stewardship </a:t>
            </a:r>
            <a:endParaRPr lang="en-AU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Update client information &amp; details</a:t>
            </a:r>
            <a:endParaRPr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sz="900" dirty="0"/>
              <a:t>Identify Cross selling opportunities</a:t>
            </a:r>
            <a:endParaRPr lang="en-AU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Update client on trends and market conditions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Renewals challenges and opportunities</a:t>
            </a:r>
            <a:endParaRPr sz="9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8014DC-2E10-EE43-B71A-D39FA3E4EF3D}"/>
              </a:ext>
            </a:extLst>
          </p:cNvPr>
          <p:cNvSpPr txBox="1"/>
          <p:nvPr/>
        </p:nvSpPr>
        <p:spPr>
          <a:xfrm>
            <a:off x="860871" y="3879803"/>
            <a:ext cx="14575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Objective: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Pre renewal meeting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Renewal Questionnaire</a:t>
            </a:r>
          </a:p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7204BC-1421-4148-8961-DDFC88E36F9E}"/>
              </a:ext>
            </a:extLst>
          </p:cNvPr>
          <p:cNvSpPr/>
          <p:nvPr/>
        </p:nvSpPr>
        <p:spPr>
          <a:xfrm>
            <a:off x="1692621" y="705257"/>
            <a:ext cx="14575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30-60 days after renewal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782E2A-773C-FC41-BCD2-336D32BF909B}"/>
              </a:ext>
            </a:extLst>
          </p:cNvPr>
          <p:cNvSpPr/>
          <p:nvPr/>
        </p:nvSpPr>
        <p:spPr>
          <a:xfrm>
            <a:off x="7745701" y="936089"/>
            <a:ext cx="15581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6 months before renewal date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8094798-F880-4A4F-BDAA-649CC47CED62}"/>
              </a:ext>
            </a:extLst>
          </p:cNvPr>
          <p:cNvSpPr txBox="1"/>
          <p:nvPr/>
        </p:nvSpPr>
        <p:spPr>
          <a:xfrm>
            <a:off x="3183576" y="3021970"/>
            <a:ext cx="1564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60 – 90 days prior to renewal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4B5E05-9090-F34B-85EC-26FA4575F67F}"/>
              </a:ext>
            </a:extLst>
          </p:cNvPr>
          <p:cNvSpPr txBox="1"/>
          <p:nvPr/>
        </p:nvSpPr>
        <p:spPr>
          <a:xfrm>
            <a:off x="4747649" y="1076196"/>
            <a:ext cx="1564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1 – 2 x per year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7E00B5-9305-904D-9178-B85F7F2D7ABB}"/>
              </a:ext>
            </a:extLst>
          </p:cNvPr>
          <p:cNvSpPr/>
          <p:nvPr/>
        </p:nvSpPr>
        <p:spPr>
          <a:xfrm>
            <a:off x="2543115" y="52930"/>
            <a:ext cx="61464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Continuation Process </a:t>
            </a:r>
          </a:p>
          <a:p>
            <a:pPr algn="ctr"/>
            <a:r>
              <a:rPr lang="en-US" b="1" dirty="0"/>
              <a:t>Large Accounts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olicy delivery"/>
          <p:cNvSpPr/>
          <p:nvPr/>
        </p:nvSpPr>
        <p:spPr>
          <a:xfrm>
            <a:off x="1909285" y="1452581"/>
            <a:ext cx="1090163" cy="112133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>
            <a:lvl1pPr defTabSz="1130300">
              <a:lnSpc>
                <a:spcPct val="100000"/>
              </a:lnSpc>
              <a:defRPr sz="3200">
                <a:solidFill>
                  <a:schemeClr val="accent1">
                    <a:lumOff val="-24499"/>
                  </a:schemeClr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 algn="ctr"/>
            <a:r>
              <a:rPr sz="1200" dirty="0"/>
              <a:t>Policy delivery</a:t>
            </a:r>
          </a:p>
        </p:txBody>
      </p:sp>
      <p:sp>
        <p:nvSpPr>
          <p:cNvPr id="198" name="Strategy meetingsStr"/>
          <p:cNvSpPr/>
          <p:nvPr/>
        </p:nvSpPr>
        <p:spPr>
          <a:xfrm>
            <a:off x="3941444" y="1502459"/>
            <a:ext cx="1090163" cy="112133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/>
          <a:p>
            <a:pPr algn="ctr" defTabSz="565150">
              <a:defRPr sz="32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rPr lang="en-AU" sz="1200" dirty="0">
                <a:solidFill>
                  <a:schemeClr val="accent1">
                    <a:lumOff val="-24499"/>
                  </a:schemeClr>
                </a:solidFill>
              </a:rPr>
              <a:t>Staff Training/Review </a:t>
            </a:r>
          </a:p>
        </p:txBody>
      </p:sp>
      <p:sp>
        <p:nvSpPr>
          <p:cNvPr id="199" name="Mid-term"/>
          <p:cNvSpPr/>
          <p:nvPr/>
        </p:nvSpPr>
        <p:spPr>
          <a:xfrm>
            <a:off x="5857720" y="1551496"/>
            <a:ext cx="1090162" cy="112133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>
            <a:lvl1pPr defTabSz="1130300">
              <a:lnSpc>
                <a:spcPct val="100000"/>
              </a:lnSpc>
              <a:defRPr sz="3200">
                <a:solidFill>
                  <a:schemeClr val="accent1">
                    <a:lumOff val="-24499"/>
                  </a:schemeClr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 algn="ctr"/>
            <a:r>
              <a:rPr sz="1200" dirty="0"/>
              <a:t>Mid-term</a:t>
            </a:r>
          </a:p>
        </p:txBody>
      </p:sp>
      <p:sp>
        <p:nvSpPr>
          <p:cNvPr id="200" name="Pre renewal"/>
          <p:cNvSpPr/>
          <p:nvPr/>
        </p:nvSpPr>
        <p:spPr>
          <a:xfrm>
            <a:off x="3554552" y="3483635"/>
            <a:ext cx="1090162" cy="112133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>
            <a:lvl1pPr defTabSz="1130300">
              <a:lnSpc>
                <a:spcPct val="100000"/>
              </a:lnSpc>
              <a:defRPr sz="3200">
                <a:solidFill>
                  <a:schemeClr val="accent1">
                    <a:lumOff val="-24499"/>
                  </a:schemeClr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 algn="ctr"/>
            <a:r>
              <a:rPr sz="1200" dirty="0"/>
              <a:t>Pre renewal</a:t>
            </a:r>
          </a:p>
        </p:txBody>
      </p:sp>
      <p:sp>
        <p:nvSpPr>
          <p:cNvPr id="201" name="Renewal"/>
          <p:cNvSpPr/>
          <p:nvPr/>
        </p:nvSpPr>
        <p:spPr>
          <a:xfrm>
            <a:off x="6788354" y="3483635"/>
            <a:ext cx="1090163" cy="112133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>
            <a:lvl1pPr defTabSz="1130300">
              <a:lnSpc>
                <a:spcPct val="100000"/>
              </a:lnSpc>
              <a:defRPr sz="3200">
                <a:solidFill>
                  <a:schemeClr val="accent1">
                    <a:lumOff val="-24499"/>
                  </a:schemeClr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 algn="ctr"/>
            <a:r>
              <a:rPr sz="1200" dirty="0"/>
              <a:t>Renew</a:t>
            </a:r>
            <a:r>
              <a:rPr lang="en-AU" sz="1200" dirty="0"/>
              <a:t>al</a:t>
            </a:r>
            <a:endParaRPr sz="1200" dirty="0"/>
          </a:p>
        </p:txBody>
      </p:sp>
      <p:sp>
        <p:nvSpPr>
          <p:cNvPr id="202" name="Line"/>
          <p:cNvSpPr/>
          <p:nvPr/>
        </p:nvSpPr>
        <p:spPr>
          <a:xfrm>
            <a:off x="3087937" y="2008314"/>
            <a:ext cx="741533" cy="1615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5400" tIns="25400" rIns="25400" bIns="25400" anchor="ctr"/>
          <a:lstStyle/>
          <a:p>
            <a:endParaRPr sz="900"/>
          </a:p>
        </p:txBody>
      </p:sp>
      <p:sp>
        <p:nvSpPr>
          <p:cNvPr id="203" name="Line"/>
          <p:cNvSpPr/>
          <p:nvPr/>
        </p:nvSpPr>
        <p:spPr>
          <a:xfrm>
            <a:off x="7035435" y="2063069"/>
            <a:ext cx="820519" cy="124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5400" tIns="25400" rIns="25400" bIns="25400" anchor="ctr"/>
          <a:lstStyle/>
          <a:p>
            <a:endParaRPr sz="900"/>
          </a:p>
        </p:txBody>
      </p:sp>
      <p:sp>
        <p:nvSpPr>
          <p:cNvPr id="204" name="Line"/>
          <p:cNvSpPr/>
          <p:nvPr/>
        </p:nvSpPr>
        <p:spPr>
          <a:xfrm>
            <a:off x="4919951" y="4044303"/>
            <a:ext cx="1593167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5400" tIns="25400" rIns="25400" bIns="25400" anchor="ctr"/>
          <a:lstStyle/>
          <a:p>
            <a:endParaRPr sz="900"/>
          </a:p>
        </p:txBody>
      </p:sp>
      <p:sp>
        <p:nvSpPr>
          <p:cNvPr id="205" name="Line"/>
          <p:cNvSpPr/>
          <p:nvPr/>
        </p:nvSpPr>
        <p:spPr>
          <a:xfrm flipH="1">
            <a:off x="4681591" y="2464278"/>
            <a:ext cx="3313341" cy="1178816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5400" tIns="25400" rIns="25400" bIns="25400" anchor="ctr"/>
          <a:lstStyle/>
          <a:p>
            <a:endParaRPr sz="900"/>
          </a:p>
        </p:txBody>
      </p:sp>
      <p:sp>
        <p:nvSpPr>
          <p:cNvPr id="213" name="Connection Line"/>
          <p:cNvSpPr/>
          <p:nvPr/>
        </p:nvSpPr>
        <p:spPr>
          <a:xfrm>
            <a:off x="2434860" y="2642620"/>
            <a:ext cx="4783321" cy="3599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670" extrusionOk="0">
                <a:moveTo>
                  <a:pt x="0" y="0"/>
                </a:moveTo>
                <a:cubicBezTo>
                  <a:pt x="4185" y="18494"/>
                  <a:pt x="11385" y="21600"/>
                  <a:pt x="21600" y="9318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arrow"/>
          </a:ln>
        </p:spPr>
        <p:txBody>
          <a:bodyPr/>
          <a:lstStyle/>
          <a:p>
            <a:endParaRPr sz="900"/>
          </a:p>
        </p:txBody>
      </p:sp>
      <p:sp>
        <p:nvSpPr>
          <p:cNvPr id="207" name="Agenda:…"/>
          <p:cNvSpPr txBox="1"/>
          <p:nvPr/>
        </p:nvSpPr>
        <p:spPr>
          <a:xfrm>
            <a:off x="260700" y="1459014"/>
            <a:ext cx="1534074" cy="605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r>
              <a:rPr lang="en-AU" sz="900" b="1" dirty="0"/>
              <a:t>Objective</a:t>
            </a:r>
            <a:endParaRPr sz="9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sz="900" dirty="0"/>
              <a:t>Deliver policy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sz="900" dirty="0"/>
              <a:t>Establish service agreement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sz="900" dirty="0"/>
              <a:t>Ask Referrals</a:t>
            </a:r>
          </a:p>
        </p:txBody>
      </p:sp>
      <p:sp>
        <p:nvSpPr>
          <p:cNvPr id="209" name="Nurture…"/>
          <p:cNvSpPr txBox="1"/>
          <p:nvPr/>
        </p:nvSpPr>
        <p:spPr>
          <a:xfrm>
            <a:off x="5001620" y="1028423"/>
            <a:ext cx="51361" cy="189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endParaRPr sz="900" dirty="0"/>
          </a:p>
        </p:txBody>
      </p:sp>
      <p:sp>
        <p:nvSpPr>
          <p:cNvPr id="210" name="Close/retain"/>
          <p:cNvSpPr txBox="1"/>
          <p:nvPr/>
        </p:nvSpPr>
        <p:spPr>
          <a:xfrm>
            <a:off x="7959465" y="3672407"/>
            <a:ext cx="1558119" cy="743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r>
              <a:rPr lang="en-AU" sz="900" b="1" dirty="0"/>
              <a:t>Objective: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Negotiate with underwriters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Confirm client acceptance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Close business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Invoice </a:t>
            </a:r>
            <a:r>
              <a:rPr lang="en-AU" sz="900" dirty="0" err="1"/>
              <a:t>ect</a:t>
            </a:r>
            <a:endParaRPr lang="en-AU" sz="900" dirty="0"/>
          </a:p>
        </p:txBody>
      </p:sp>
      <p:sp>
        <p:nvSpPr>
          <p:cNvPr id="211" name="Text"/>
          <p:cNvSpPr txBox="1"/>
          <p:nvPr/>
        </p:nvSpPr>
        <p:spPr>
          <a:xfrm>
            <a:off x="5909996" y="3331797"/>
            <a:ext cx="51361" cy="189796"/>
          </a:xfrm>
          <a:prstGeom prst="rect">
            <a:avLst/>
          </a:prstGeom>
          <a:ln w="12700">
            <a:miter lim="400000"/>
          </a:ln>
        </p:spPr>
        <p:txBody>
          <a:bodyPr wrap="none" lIns="25400" tIns="25400" rIns="25400" bIns="25400" anchor="ctr">
            <a:spAutoFit/>
          </a:bodyPr>
          <a:lstStyle/>
          <a:p>
            <a:endParaRPr sz="900"/>
          </a:p>
        </p:txBody>
      </p:sp>
      <p:sp>
        <p:nvSpPr>
          <p:cNvPr id="18" name="Provide Stewardship report…">
            <a:extLst>
              <a:ext uri="{FF2B5EF4-FFF2-40B4-BE49-F238E27FC236}">
                <a16:creationId xmlns:a16="http://schemas.microsoft.com/office/drawing/2014/main" id="{38D7DA15-7ABE-0045-B795-1296620CF7AF}"/>
              </a:ext>
            </a:extLst>
          </p:cNvPr>
          <p:cNvSpPr txBox="1"/>
          <p:nvPr/>
        </p:nvSpPr>
        <p:spPr>
          <a:xfrm>
            <a:off x="9248964" y="1651235"/>
            <a:ext cx="2412520" cy="882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r>
              <a:rPr lang="en-AU" sz="900" b="1" dirty="0"/>
              <a:t>Objective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sz="900" dirty="0"/>
              <a:t>Stewardship </a:t>
            </a:r>
            <a:endParaRPr lang="en-AU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Update client information &amp; details</a:t>
            </a:r>
            <a:endParaRPr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sz="900" dirty="0"/>
              <a:t>Identify Cross selling opportunities</a:t>
            </a:r>
            <a:endParaRPr lang="en-AU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Update client on trends and market conditions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900" dirty="0"/>
              <a:t>Renewals challenges and opportunities</a:t>
            </a:r>
            <a:endParaRPr sz="9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8014DC-2E10-EE43-B71A-D39FA3E4EF3D}"/>
              </a:ext>
            </a:extLst>
          </p:cNvPr>
          <p:cNvSpPr txBox="1"/>
          <p:nvPr/>
        </p:nvSpPr>
        <p:spPr>
          <a:xfrm>
            <a:off x="860871" y="3879803"/>
            <a:ext cx="14575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Objective: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Pre renewal meeting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Renewal Questionnaire</a:t>
            </a:r>
          </a:p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7204BC-1421-4148-8961-DDFC88E36F9E}"/>
              </a:ext>
            </a:extLst>
          </p:cNvPr>
          <p:cNvSpPr/>
          <p:nvPr/>
        </p:nvSpPr>
        <p:spPr>
          <a:xfrm>
            <a:off x="1692621" y="705257"/>
            <a:ext cx="14575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30-60 days after renewal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782E2A-773C-FC41-BCD2-336D32BF909B}"/>
              </a:ext>
            </a:extLst>
          </p:cNvPr>
          <p:cNvSpPr/>
          <p:nvPr/>
        </p:nvSpPr>
        <p:spPr>
          <a:xfrm>
            <a:off x="5580902" y="949016"/>
            <a:ext cx="15581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6 months before renewal date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8094798-F880-4A4F-BDAA-649CC47CED62}"/>
              </a:ext>
            </a:extLst>
          </p:cNvPr>
          <p:cNvSpPr txBox="1"/>
          <p:nvPr/>
        </p:nvSpPr>
        <p:spPr>
          <a:xfrm>
            <a:off x="3183576" y="3021970"/>
            <a:ext cx="1564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60 – 90 days prior to renewal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4B5E05-9090-F34B-85EC-26FA4575F67F}"/>
              </a:ext>
            </a:extLst>
          </p:cNvPr>
          <p:cNvSpPr txBox="1"/>
          <p:nvPr/>
        </p:nvSpPr>
        <p:spPr>
          <a:xfrm>
            <a:off x="3664263" y="1041699"/>
            <a:ext cx="1564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Qtr. 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7E00B5-9305-904D-9178-B85F7F2D7ABB}"/>
              </a:ext>
            </a:extLst>
          </p:cNvPr>
          <p:cNvSpPr/>
          <p:nvPr/>
        </p:nvSpPr>
        <p:spPr>
          <a:xfrm>
            <a:off x="2543115" y="52930"/>
            <a:ext cx="61464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Continuation Process </a:t>
            </a:r>
          </a:p>
          <a:p>
            <a:pPr algn="ctr"/>
            <a:r>
              <a:rPr lang="en-US" b="1" dirty="0"/>
              <a:t>Major Key Account</a:t>
            </a:r>
          </a:p>
        </p:txBody>
      </p:sp>
      <p:sp>
        <p:nvSpPr>
          <p:cNvPr id="24" name="Strategy meetingsStr">
            <a:extLst>
              <a:ext uri="{FF2B5EF4-FFF2-40B4-BE49-F238E27FC236}">
                <a16:creationId xmlns:a16="http://schemas.microsoft.com/office/drawing/2014/main" id="{AD362B2A-B4EC-B54F-9645-2448009C536B}"/>
              </a:ext>
            </a:extLst>
          </p:cNvPr>
          <p:cNvSpPr/>
          <p:nvPr/>
        </p:nvSpPr>
        <p:spPr>
          <a:xfrm>
            <a:off x="7943507" y="1502459"/>
            <a:ext cx="1090163" cy="112133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/>
          <a:lstStyle/>
          <a:p>
            <a:pPr algn="ctr" defTabSz="565150">
              <a:defRPr sz="32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rPr lang="en-AU" sz="1200" dirty="0">
                <a:solidFill>
                  <a:schemeClr val="accent1">
                    <a:lumOff val="-24499"/>
                  </a:schemeClr>
                </a:solidFill>
              </a:rPr>
              <a:t>Staff Training/Review </a:t>
            </a:r>
          </a:p>
        </p:txBody>
      </p:sp>
      <p:sp>
        <p:nvSpPr>
          <p:cNvPr id="25" name="Line">
            <a:extLst>
              <a:ext uri="{FF2B5EF4-FFF2-40B4-BE49-F238E27FC236}">
                <a16:creationId xmlns:a16="http://schemas.microsoft.com/office/drawing/2014/main" id="{24B2E775-4718-C34E-B127-15A066FE3FF0}"/>
              </a:ext>
            </a:extLst>
          </p:cNvPr>
          <p:cNvSpPr/>
          <p:nvPr/>
        </p:nvSpPr>
        <p:spPr>
          <a:xfrm>
            <a:off x="5119160" y="2046915"/>
            <a:ext cx="610334" cy="1615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25400" tIns="25400" rIns="25400" bIns="25400" anchor="ctr"/>
          <a:lstStyle/>
          <a:p>
            <a:endParaRPr sz="9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02FC0D-6DD8-B64A-82C7-86C8C39D9926}"/>
              </a:ext>
            </a:extLst>
          </p:cNvPr>
          <p:cNvSpPr txBox="1"/>
          <p:nvPr/>
        </p:nvSpPr>
        <p:spPr>
          <a:xfrm>
            <a:off x="7706551" y="1092559"/>
            <a:ext cx="1564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Qtr. 3</a:t>
            </a:r>
          </a:p>
        </p:txBody>
      </p:sp>
    </p:spTree>
    <p:extLst>
      <p:ext uri="{BB962C8B-B14F-4D97-AF65-F5344CB8AC3E}">
        <p14:creationId xmlns:p14="http://schemas.microsoft.com/office/powerpoint/2010/main" val="3046020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333</Words>
  <Application>Microsoft Macintosh PowerPoint</Application>
  <PresentationFormat>Widescreen</PresentationFormat>
  <Paragraphs>114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Graphik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CLIFTON WARREN</dc:creator>
  <cp:lastModifiedBy>CLIFTON WARREN</cp:lastModifiedBy>
  <cp:revision>1</cp:revision>
  <dcterms:created xsi:type="dcterms:W3CDTF">2021-09-03T00:32:52Z</dcterms:created>
  <dcterms:modified xsi:type="dcterms:W3CDTF">2021-09-03T01:48:37Z</dcterms:modified>
</cp:coreProperties>
</file>